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898"/>
    <p:restoredTop sz="94679"/>
  </p:normalViewPr>
  <p:slideViewPr>
    <p:cSldViewPr snapToGrid="0" snapToObjects="1">
      <p:cViewPr>
        <p:scale>
          <a:sx n="101" d="100"/>
          <a:sy n="101" d="100"/>
        </p:scale>
        <p:origin x="8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53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26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55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6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8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04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78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53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66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07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C6B0-B062-7645-A102-B2882ACEAFD6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A719-039A-6A48-B730-BE614F3B8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emf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025" y="240199"/>
            <a:ext cx="1314431" cy="164571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3620" y="78169"/>
            <a:ext cx="894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/>
              <a:t>Radiation study of FPGAs with neutron 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beam for COMET Phase-I</a:t>
            </a:r>
            <a:endParaRPr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73621" y="1228601"/>
            <a:ext cx="958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u="sng" dirty="0" smtClean="0"/>
              <a:t>Yu Nakazawa</a:t>
            </a:r>
            <a:r>
              <a:rPr lang="ja-JP" altLang="en-US" b="1" u="sng" baseline="30000" dirty="0" smtClean="0"/>
              <a:t>1</a:t>
            </a:r>
            <a:r>
              <a:rPr lang="ja-JP" altLang="en-US" b="1" u="sng" dirty="0" smtClean="0"/>
              <a:t>,</a:t>
            </a:r>
            <a:r>
              <a:rPr lang="ja-JP" altLang="en-US" dirty="0" smtClean="0"/>
              <a:t> Yuki Fuji</a:t>
            </a:r>
            <a:r>
              <a:rPr lang="ja-JP" altLang="en-US" baseline="30000" dirty="0" smtClean="0"/>
              <a:t>2</a:t>
            </a:r>
            <a:r>
              <a:rPr lang="ja-JP" altLang="en-US" dirty="0" smtClean="0"/>
              <a:t>, Eitaro Hamada</a:t>
            </a:r>
            <a:r>
              <a:rPr lang="ja-JP" altLang="en-US" baseline="30000" dirty="0" smtClean="0"/>
              <a:t>2</a:t>
            </a:r>
            <a:r>
              <a:rPr lang="ja-JP" altLang="en-US" dirty="0" smtClean="0"/>
              <a:t>, MyeongJae Lee</a:t>
            </a:r>
            <a:r>
              <a:rPr lang="ja-JP" altLang="en-US" baseline="30000" dirty="0" smtClean="0"/>
              <a:t>3</a:t>
            </a:r>
            <a:r>
              <a:rPr lang="ja-JP" altLang="en-US" dirty="0" smtClean="0"/>
              <a:t>, Yuta Miyazaki</a:t>
            </a:r>
            <a:r>
              <a:rPr lang="ja-JP" altLang="en-US" baseline="30000" dirty="0" smtClean="0"/>
              <a:t>4</a:t>
            </a:r>
            <a:r>
              <a:rPr lang="ja-JP" altLang="en-US" dirty="0" smtClean="0"/>
              <a:t>, Akira Sato</a:t>
            </a:r>
            <a:r>
              <a:rPr lang="ja-JP" altLang="en-US" baseline="30000" dirty="0" smtClean="0"/>
              <a:t>1</a:t>
            </a:r>
            <a:r>
              <a:rPr lang="ja-JP" altLang="en-US" dirty="0" smtClean="0"/>
              <a:t>, Kazuki Ueno</a:t>
            </a:r>
            <a:r>
              <a:rPr lang="ja-JP" altLang="en-US" baseline="30000" dirty="0" smtClean="0"/>
              <a:t>2</a:t>
            </a:r>
            <a:r>
              <a:rPr lang="ja-JP" altLang="en-US" dirty="0" smtClean="0"/>
              <a:t>, Hisataka Yoshida</a:t>
            </a:r>
            <a:r>
              <a:rPr lang="ja-JP" altLang="en-US" baseline="30000" dirty="0" smtClean="0"/>
              <a:t>1</a:t>
            </a:r>
            <a:r>
              <a:rPr lang="ja-JP" altLang="en-US" dirty="0" smtClean="0"/>
              <a:t>, Jie Zhang</a:t>
            </a:r>
            <a:r>
              <a:rPr lang="ja-JP" altLang="en-US" baseline="30000" dirty="0" smtClean="0"/>
              <a:t>5</a:t>
            </a:r>
            <a:endParaRPr lang="ja-JP" altLang="en-US" baseline="30000" dirty="0"/>
          </a:p>
        </p:txBody>
      </p:sp>
      <p:sp>
        <p:nvSpPr>
          <p:cNvPr id="9" name="正方形/長方形 8"/>
          <p:cNvSpPr/>
          <p:nvPr/>
        </p:nvSpPr>
        <p:spPr>
          <a:xfrm>
            <a:off x="173620" y="1835176"/>
            <a:ext cx="10277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aseline="30000" dirty="0" smtClean="0"/>
              <a:t>1</a:t>
            </a:r>
            <a:r>
              <a:rPr lang="ja-JP" altLang="en-US" sz="1200" dirty="0" smtClean="0"/>
              <a:t>Osaka University, Osaka, Japan; </a:t>
            </a:r>
            <a:r>
              <a:rPr lang="ja-JP" altLang="en-US" sz="1200" baseline="30000" dirty="0" smtClean="0"/>
              <a:t>2</a:t>
            </a:r>
            <a:r>
              <a:rPr lang="ja-JP" altLang="en-US" sz="1200" dirty="0" smtClean="0"/>
              <a:t>KEK, Tsukuba, Japan; </a:t>
            </a:r>
            <a:r>
              <a:rPr lang="ja-JP" altLang="en-US" sz="1200" baseline="30000" dirty="0" smtClean="0"/>
              <a:t>3</a:t>
            </a:r>
            <a:r>
              <a:rPr lang="ja-JP" altLang="en-US" sz="1200" dirty="0" smtClean="0"/>
              <a:t>IBS/KAIST, Daejeon, Korea; </a:t>
            </a:r>
            <a:r>
              <a:rPr lang="ja-JP" altLang="en-US" sz="1200" baseline="30000" dirty="0" smtClean="0"/>
              <a:t>4</a:t>
            </a:r>
            <a:r>
              <a:rPr lang="ja-JP" altLang="en-US" sz="1200" dirty="0" smtClean="0"/>
              <a:t>Kyushu University, Fukuoka, Japan; </a:t>
            </a:r>
            <a:r>
              <a:rPr lang="ja-JP" altLang="en-US" sz="1200" baseline="30000" dirty="0" smtClean="0"/>
              <a:t>5</a:t>
            </a:r>
            <a:r>
              <a:rPr lang="ja-JP" altLang="en-US" sz="1200" dirty="0" smtClean="0"/>
              <a:t>IHEP, Beijing China</a:t>
            </a:r>
            <a:endParaRPr lang="ja-JP" altLang="en-US" sz="1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688" y="67729"/>
            <a:ext cx="1244600" cy="1257300"/>
          </a:xfrm>
          <a:prstGeom prst="rect">
            <a:avLst/>
          </a:prstGeom>
        </p:spPr>
      </p:pic>
      <p:grpSp>
        <p:nvGrpSpPr>
          <p:cNvPr id="6" name="図形グループ 5"/>
          <p:cNvGrpSpPr>
            <a:grpSpLocks noChangeAspect="1"/>
          </p:cNvGrpSpPr>
          <p:nvPr/>
        </p:nvGrpSpPr>
        <p:grpSpPr>
          <a:xfrm>
            <a:off x="4047913" y="4668141"/>
            <a:ext cx="4366478" cy="1947199"/>
            <a:chOff x="3670227" y="4493882"/>
            <a:chExt cx="4846414" cy="216122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4114" y="4508985"/>
              <a:ext cx="2242527" cy="2146119"/>
            </a:xfrm>
            <a:prstGeom prst="rect">
              <a:avLst/>
            </a:prstGeom>
          </p:spPr>
        </p:pic>
        <p:grpSp>
          <p:nvGrpSpPr>
            <p:cNvPr id="4" name="図形グループ 3"/>
            <p:cNvGrpSpPr>
              <a:grpSpLocks noChangeAspect="1"/>
            </p:cNvGrpSpPr>
            <p:nvPr/>
          </p:nvGrpSpPr>
          <p:grpSpPr>
            <a:xfrm>
              <a:off x="3670227" y="4493882"/>
              <a:ext cx="2590625" cy="2161222"/>
              <a:chOff x="2986025" y="3884445"/>
              <a:chExt cx="3420441" cy="2853493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6025" y="3884445"/>
                <a:ext cx="3420441" cy="2037370"/>
              </a:xfrm>
              <a:prstGeom prst="rect">
                <a:avLst/>
              </a:prstGeom>
            </p:spPr>
          </p:pic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6025" y="5908095"/>
                <a:ext cx="3420441" cy="829843"/>
              </a:xfrm>
              <a:prstGeom prst="rect">
                <a:avLst/>
              </a:prstGeom>
            </p:spPr>
          </p:pic>
        </p:grpSp>
      </p:grpSp>
      <p:sp>
        <p:nvSpPr>
          <p:cNvPr id="2" name="テキスト ボックス 1"/>
          <p:cNvSpPr txBox="1"/>
          <p:nvPr/>
        </p:nvSpPr>
        <p:spPr>
          <a:xfrm>
            <a:off x="173619" y="2197494"/>
            <a:ext cx="3760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Neutron </a:t>
            </a:r>
            <a:r>
              <a:rPr lang="en-US" altLang="ja-JP" sz="1600" b="1" dirty="0" err="1" smtClean="0"/>
              <a:t>fluence</a:t>
            </a:r>
            <a:r>
              <a:rPr lang="en-US" altLang="ja-JP" sz="1600" b="1" dirty="0" smtClean="0"/>
              <a:t> in COMET Phase-I</a:t>
            </a:r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  : 1.0 x 10</a:t>
            </a:r>
            <a:r>
              <a:rPr lang="en-US" altLang="ja-JP" sz="1600" b="1" baseline="30000" dirty="0" smtClean="0"/>
              <a:t>12</a:t>
            </a:r>
            <a:r>
              <a:rPr lang="en-US" altLang="ja-JP" sz="1600" b="1" dirty="0" smtClean="0"/>
              <a:t> neutron/cm</a:t>
            </a:r>
            <a:r>
              <a:rPr lang="en-US" altLang="ja-JP" sz="1600" b="1" baseline="30000" dirty="0" smtClean="0"/>
              <a:t>2</a:t>
            </a:r>
            <a:r>
              <a:rPr lang="en-US" altLang="ja-JP" sz="1600" b="1" dirty="0" smtClean="0"/>
              <a:t> (1MeVeq)</a:t>
            </a:r>
          </a:p>
          <a:p>
            <a:pPr marL="144000" indent="-140400">
              <a:buFont typeface="Arial" charset="0"/>
              <a:buChar char="•"/>
            </a:pPr>
            <a:r>
              <a:rPr lang="en-US" altLang="ja-JP" sz="1400" dirty="0" smtClean="0"/>
              <a:t>150 days measurement time</a:t>
            </a:r>
          </a:p>
          <a:p>
            <a:pPr marL="144000" indent="-140400">
              <a:buFont typeface="Arial" charset="0"/>
              <a:buChar char="•"/>
            </a:pPr>
            <a:r>
              <a:rPr lang="en-US" altLang="ja-JP" sz="1400" dirty="0" smtClean="0"/>
              <a:t>safety factor of 5~10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3620" y="3213157"/>
            <a:ext cx="376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Front-end electronics</a:t>
            </a:r>
          </a:p>
          <a:p>
            <a:pPr marL="144000" indent="-140400">
              <a:buFont typeface="Arial" charset="0"/>
              <a:buChar char="•"/>
            </a:pPr>
            <a:r>
              <a:rPr kumimoji="1" lang="en-US" altLang="ja-JP" sz="1400" dirty="0" smtClean="0"/>
              <a:t>FPGAs are used for digital signal processing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7913" y="2195982"/>
            <a:ext cx="436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Neutron damage</a:t>
            </a:r>
          </a:p>
          <a:p>
            <a:pPr marL="144000" indent="-141750">
              <a:buFont typeface="Arial" charset="0"/>
              <a:buChar char="•"/>
            </a:pPr>
            <a:r>
              <a:rPr lang="en-US" altLang="ja-JP" sz="1400" dirty="0" smtClean="0"/>
              <a:t>Due to the neutron-nuclear interaction,  a logic in FPGA can be affected.</a:t>
            </a:r>
            <a:endParaRPr kumimoji="1" lang="en-US" altLang="ja-JP" sz="14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510372" y="2196476"/>
            <a:ext cx="2536272" cy="2482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Neutron irradiation test</a:t>
            </a:r>
          </a:p>
          <a:p>
            <a:pPr marL="144000" indent="-141750">
              <a:buFont typeface="Arial" charset="0"/>
              <a:buChar char="•"/>
            </a:pPr>
            <a:r>
              <a:rPr lang="en-US" altLang="ja-JP" sz="1400" dirty="0" smtClean="0"/>
              <a:t>TANDEM </a:t>
            </a:r>
            <a:r>
              <a:rPr lang="en-US" altLang="ja-JP" sz="1200" dirty="0" smtClean="0"/>
              <a:t>@Kobe Univ.</a:t>
            </a:r>
          </a:p>
          <a:p>
            <a:pPr marL="360000" lvl="1" indent="-141750">
              <a:buFont typeface="Arial" charset="0"/>
              <a:buChar char="•"/>
            </a:pPr>
            <a:r>
              <a:rPr lang="en-US" altLang="ja-JP" sz="1200" dirty="0" smtClean="0"/>
              <a:t>2 MeV neutron beam</a:t>
            </a:r>
          </a:p>
          <a:p>
            <a:pPr marL="360000" lvl="1" indent="-141750">
              <a:buFont typeface="Arial" charset="0"/>
              <a:buChar char="•"/>
            </a:pPr>
            <a:r>
              <a:rPr lang="en-US" altLang="ja-JP" sz="1200" dirty="0" smtClean="0"/>
              <a:t>Flux: 1.9 MHz/cm</a:t>
            </a:r>
            <a:r>
              <a:rPr lang="en-US" altLang="ja-JP" sz="1200" baseline="30000" dirty="0" smtClean="0"/>
              <a:t>2</a:t>
            </a:r>
            <a:r>
              <a:rPr lang="en-US" altLang="ja-JP" sz="1200" dirty="0" smtClean="0"/>
              <a:t>/µA</a:t>
            </a:r>
            <a:br>
              <a:rPr lang="en-US" altLang="ja-JP" sz="1200" dirty="0" smtClean="0"/>
            </a:br>
            <a:r>
              <a:rPr lang="en-US" altLang="ja-JP" sz="1100" dirty="0" smtClean="0"/>
              <a:t>@ 10 cm from the source</a:t>
            </a:r>
          </a:p>
          <a:p>
            <a:pPr marL="144000" indent="-140400">
              <a:spcBef>
                <a:spcPts val="700"/>
              </a:spcBef>
              <a:buFont typeface="Arial" charset="0"/>
              <a:buChar char="•"/>
            </a:pPr>
            <a:r>
              <a:rPr lang="en-US" altLang="ja-JP" sz="1200" dirty="0" smtClean="0"/>
              <a:t>Evaluation Item</a:t>
            </a:r>
          </a:p>
          <a:p>
            <a:pPr marL="360000" lvl="1" indent="-140400">
              <a:buFont typeface="Arial" charset="0"/>
              <a:buChar char="•"/>
            </a:pPr>
            <a:r>
              <a:rPr lang="en-US" altLang="ja-JP" sz="1200" dirty="0" smtClean="0"/>
              <a:t>Soft error rate</a:t>
            </a:r>
          </a:p>
          <a:p>
            <a:pPr marL="540000" lvl="2" indent="-140400">
              <a:buFont typeface="Arial" charset="0"/>
              <a:buChar char="•"/>
            </a:pPr>
            <a:r>
              <a:rPr lang="en-US" altLang="ja-JP" sz="1000" dirty="0" smtClean="0"/>
              <a:t>CRAM SEU &amp; URE</a:t>
            </a:r>
          </a:p>
          <a:p>
            <a:pPr marL="540000" lvl="2" indent="-140400">
              <a:buFont typeface="Arial" charset="0"/>
              <a:buChar char="•"/>
            </a:pPr>
            <a:r>
              <a:rPr lang="en-US" altLang="ja-JP" sz="1000" dirty="0" smtClean="0"/>
              <a:t>BRAM SEU &amp; MBE</a:t>
            </a:r>
          </a:p>
          <a:p>
            <a:pPr marL="360000" lvl="1" indent="-140400">
              <a:buFont typeface="Arial" charset="0"/>
              <a:buChar char="•"/>
            </a:pPr>
            <a:r>
              <a:rPr lang="en-US" altLang="ja-JP" sz="1200" dirty="0" smtClean="0"/>
              <a:t>Recovery system</a:t>
            </a:r>
          </a:p>
          <a:p>
            <a:pPr marL="360000" lvl="1" indent="-140400">
              <a:buFont typeface="Arial" charset="0"/>
              <a:buChar char="•"/>
            </a:pPr>
            <a:r>
              <a:rPr lang="en-US" altLang="ja-JP" sz="1200" dirty="0" smtClean="0"/>
              <a:t>TMR operation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ja-JP" sz="1400" dirty="0" smtClean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51197"/>
              </p:ext>
            </p:extLst>
          </p:nvPr>
        </p:nvGraphicFramePr>
        <p:xfrm>
          <a:off x="174459" y="5349492"/>
          <a:ext cx="3760126" cy="1265848"/>
        </p:xfrm>
        <a:graphic>
          <a:graphicData uri="http://schemas.openxmlformats.org/drawingml/2006/table">
            <a:tbl>
              <a:tblPr/>
              <a:tblGrid>
                <a:gridCol w="704750"/>
                <a:gridCol w="2269703"/>
                <a:gridCol w="785673"/>
              </a:tblGrid>
              <a:tr h="346241"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effectLst/>
                          <a:latin typeface="Helvetica" charset="0"/>
                        </a:rPr>
                        <a:t/>
                      </a:r>
                      <a:br>
                        <a:rPr lang="ja-JP" altLang="en-US" sz="1000" dirty="0">
                          <a:effectLst/>
                          <a:latin typeface="Helvetica" charset="0"/>
                        </a:rPr>
                      </a:br>
                      <a:endParaRPr lang="ja-JP" altLang="en-US" sz="1000" dirty="0">
                        <a:effectLst/>
                        <a:latin typeface="Helvetica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Hiragino Kaku Gothic ProN" charset="-128"/>
                        </a:rPr>
                        <a:t>FPGA</a:t>
                      </a:r>
                      <a:endParaRPr lang="en-US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Hiragino Kaku Gothic ProN" charset="-128"/>
                        </a:rPr>
                        <a:t>FPGA 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effectLst/>
                          <a:latin typeface="Hiragino Kaku Gothic ProN" charset="-128"/>
                        </a:rPr>
                        <a:t>Size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rgbClr val="FFFFFF"/>
                          </a:solidFill>
                          <a:effectLst/>
                          <a:latin typeface="Hiragino Kaku Gothic ProN" charset="-128"/>
                        </a:rPr>
                        <a:t>[mm]</a:t>
                      </a:r>
                      <a:endParaRPr lang="en-US" sz="1000" dirty="0">
                        <a:effectLst/>
                      </a:endParaRP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232"/>
                    </a:solidFill>
                  </a:tcPr>
                </a:tc>
              </a:tr>
              <a:tr h="22756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RECBE</a:t>
                      </a:r>
                      <a:endParaRPr lang="en-US" sz="10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Virtex-5 </a:t>
                      </a:r>
                      <a:r>
                        <a:rPr lang="en-US" altLang="ja-JP" sz="8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(XC5VLX155T-1FFG1738C)</a:t>
                      </a:r>
                      <a:endParaRPr lang="ja-JP" altLang="en-US" sz="8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35 x 35</a:t>
                      </a:r>
                      <a:endParaRPr lang="fr-FR" sz="1000" dirty="0">
                        <a:effectLst/>
                      </a:endParaRP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562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ROESTI</a:t>
                      </a:r>
                      <a:endParaRPr lang="en-US" sz="100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Artix-7 </a:t>
                      </a:r>
                      <a:r>
                        <a:rPr lang="en-US" altLang="ja-JP" sz="8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(XC7A200T-2FBG676C)</a:t>
                      </a:r>
                      <a:endParaRPr lang="ja-JP" altLang="en-US" sz="8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27 x 27</a:t>
                      </a:r>
                      <a:endParaRPr lang="fr-FR" sz="1000" dirty="0">
                        <a:effectLst/>
                      </a:endParaRP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562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COTTTRI</a:t>
                      </a:r>
                      <a:endParaRPr lang="en-US" sz="100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Artix-7 </a:t>
                      </a:r>
                      <a:r>
                        <a:rPr lang="en-US" altLang="ja-JP" sz="8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(XC7A200T-2FFG1156C)</a:t>
                      </a:r>
                      <a:endParaRPr lang="ja-JP" altLang="en-US" sz="8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35 x 35</a:t>
                      </a:r>
                      <a:endParaRPr lang="fr-FR" sz="1000">
                        <a:effectLst/>
                      </a:endParaRP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562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FCT</a:t>
                      </a:r>
                      <a:endParaRPr lang="en-US" sz="100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Kintex-7 </a:t>
                      </a:r>
                      <a:r>
                        <a:rPr lang="en-US" altLang="ja-JP" sz="8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(XC7K160T-2FFG676C)</a:t>
                      </a:r>
                      <a:endParaRPr lang="ja-JP" altLang="en-US" sz="8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Hiragino Kaku Gothic ProN" charset="-128"/>
                        </a:rPr>
                        <a:t>27 x 27</a:t>
                      </a:r>
                      <a:endParaRPr lang="fr-FR" sz="1000" dirty="0">
                        <a:effectLst/>
                      </a:endParaRP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79" y="4155760"/>
            <a:ext cx="1234037" cy="113661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0616" y="4292531"/>
            <a:ext cx="1067604" cy="100265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521" y="3960302"/>
            <a:ext cx="1177206" cy="49117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1360" y="4655058"/>
            <a:ext cx="925527" cy="63731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34352" y="3946311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RECBE</a:t>
            </a:r>
            <a:endParaRPr kumimoji="1" lang="ja-JP" altLang="en-US" sz="1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36826" y="4090995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/>
              <a:t>COTTRI</a:t>
            </a:r>
            <a:endParaRPr kumimoji="1" lang="ja-JP" altLang="en-US" sz="10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40538" y="375311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/>
              <a:t>ROESTI</a:t>
            </a:r>
            <a:endParaRPr kumimoji="1" lang="ja-JP" altLang="en-US" sz="10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52748" y="4447869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/>
              <a:t>FCT</a:t>
            </a:r>
            <a:endParaRPr kumimoji="1" lang="ja-JP" altLang="en-US" sz="10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47913" y="3663317"/>
            <a:ext cx="43664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Auto-recovery system</a:t>
            </a:r>
          </a:p>
          <a:p>
            <a:pPr marL="144000" indent="-140400">
              <a:buFont typeface="Arial" charset="0"/>
              <a:buChar char="•"/>
            </a:pPr>
            <a:r>
              <a:rPr lang="en-US" altLang="ja-JP" sz="1400" dirty="0" smtClean="0"/>
              <a:t>Most of the soft errors can be repaired.</a:t>
            </a:r>
          </a:p>
          <a:p>
            <a:pPr marL="144000" indent="-140400">
              <a:buFont typeface="Arial" charset="0"/>
              <a:buChar char="•"/>
            </a:pPr>
            <a:r>
              <a:rPr lang="en-US" altLang="ja-JP" sz="1400" dirty="0" smtClean="0"/>
              <a:t>Re-downloading function is needed  when an unrecoverable soft error (URE) occurs.</a:t>
            </a:r>
            <a:endParaRPr kumimoji="1" lang="en-US" altLang="ja-JP" sz="1400" dirty="0" smtClean="0"/>
          </a:p>
        </p:txBody>
      </p:sp>
      <p:grpSp>
        <p:nvGrpSpPr>
          <p:cNvPr id="38" name="図形グループ 37"/>
          <p:cNvGrpSpPr>
            <a:grpSpLocks noChangeAspect="1"/>
          </p:cNvGrpSpPr>
          <p:nvPr/>
        </p:nvGrpSpPr>
        <p:grpSpPr>
          <a:xfrm>
            <a:off x="4149862" y="2950181"/>
            <a:ext cx="4162580" cy="587400"/>
            <a:chOff x="3359150" y="2590800"/>
            <a:chExt cx="11879708" cy="1676400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17460" y="2590800"/>
              <a:ext cx="6121398" cy="1676400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59150" y="2590800"/>
              <a:ext cx="5473700" cy="1676400"/>
            </a:xfrm>
            <a:prstGeom prst="rect">
              <a:avLst/>
            </a:prstGeom>
          </p:spPr>
        </p:pic>
      </p:grpSp>
      <p:pic>
        <p:nvPicPr>
          <p:cNvPr id="39" name="図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9842" y="2521214"/>
            <a:ext cx="1487986" cy="130014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39144" y="4600091"/>
            <a:ext cx="1648684" cy="127773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9842" y="3880901"/>
            <a:ext cx="1382798" cy="702258"/>
          </a:xfrm>
          <a:prstGeom prst="rect">
            <a:avLst/>
          </a:prstGeom>
        </p:spPr>
      </p:pic>
      <p:cxnSp>
        <p:nvCxnSpPr>
          <p:cNvPr id="43" name="直線コネクタ 42"/>
          <p:cNvCxnSpPr/>
          <p:nvPr/>
        </p:nvCxnSpPr>
        <p:spPr>
          <a:xfrm>
            <a:off x="-6843" y="2156249"/>
            <a:ext cx="12204000" cy="0"/>
          </a:xfrm>
          <a:prstGeom prst="line">
            <a:avLst/>
          </a:prstGeom>
          <a:ln w="50800">
            <a:solidFill>
              <a:srgbClr val="2B1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991259" y="2150189"/>
            <a:ext cx="0" cy="4644000"/>
          </a:xfrm>
          <a:prstGeom prst="line">
            <a:avLst/>
          </a:prstGeom>
          <a:ln w="50800">
            <a:solidFill>
              <a:srgbClr val="2B1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8455662" y="2148979"/>
            <a:ext cx="0" cy="4644000"/>
          </a:xfrm>
          <a:prstGeom prst="line">
            <a:avLst/>
          </a:prstGeom>
          <a:ln w="50800">
            <a:solidFill>
              <a:srgbClr val="2B1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3991260" y="3623339"/>
            <a:ext cx="4464402" cy="0"/>
          </a:xfrm>
          <a:prstGeom prst="line">
            <a:avLst/>
          </a:prstGeom>
          <a:ln w="50800">
            <a:solidFill>
              <a:srgbClr val="2B1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-6843" y="3224220"/>
            <a:ext cx="3996000" cy="0"/>
          </a:xfrm>
          <a:prstGeom prst="line">
            <a:avLst/>
          </a:prstGeom>
          <a:ln w="50800">
            <a:solidFill>
              <a:srgbClr val="2B1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8504416" y="4429604"/>
            <a:ext cx="2024918" cy="150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Result</a:t>
            </a:r>
            <a:endParaRPr kumimoji="1" lang="en-US" altLang="ja-JP" sz="1200" dirty="0" smtClean="0"/>
          </a:p>
          <a:p>
            <a:pPr marL="144000" indent="-140400">
              <a:buFont typeface="Arial" charset="0"/>
              <a:buChar char="•"/>
            </a:pPr>
            <a:r>
              <a:rPr lang="en-US" altLang="ja-JP" sz="1200" dirty="0" smtClean="0"/>
              <a:t>No permanent damage</a:t>
            </a:r>
          </a:p>
          <a:p>
            <a:pPr marL="144000" indent="-140400">
              <a:buFont typeface="Arial" charset="0"/>
              <a:buChar char="•"/>
            </a:pPr>
            <a:r>
              <a:rPr lang="en-US" altLang="ja-JP" sz="1200" dirty="0" smtClean="0"/>
              <a:t>Success</a:t>
            </a:r>
          </a:p>
          <a:p>
            <a:pPr marL="360000" lvl="1" indent="-140400">
              <a:buFont typeface="Arial" charset="0"/>
              <a:buChar char="•"/>
            </a:pPr>
            <a:r>
              <a:rPr lang="en-US" altLang="ja-JP" sz="1000" dirty="0" smtClean="0"/>
              <a:t>Auto-recovery system</a:t>
            </a:r>
          </a:p>
          <a:p>
            <a:pPr marL="360000" lvl="1" indent="-140400">
              <a:buFont typeface="Arial" charset="0"/>
              <a:buChar char="•"/>
            </a:pPr>
            <a:r>
              <a:rPr lang="en-US" altLang="ja-JP" sz="1000" dirty="0" smtClean="0"/>
              <a:t>TMR</a:t>
            </a:r>
          </a:p>
          <a:p>
            <a:pPr marL="360000" lvl="1" indent="-140400">
              <a:buFont typeface="Arial" charset="0"/>
              <a:buChar char="•"/>
            </a:pPr>
            <a:r>
              <a:rPr kumimoji="1" lang="en-US" altLang="ja-JP" sz="1000" dirty="0" smtClean="0"/>
              <a:t>Re-downloading function</a:t>
            </a:r>
          </a:p>
          <a:p>
            <a:pPr marL="144000" indent="-140400">
              <a:buFont typeface="Arial" charset="0"/>
              <a:buChar char="•"/>
            </a:pPr>
            <a:r>
              <a:rPr kumimoji="1" lang="en-US" altLang="ja-JP" sz="1200" dirty="0" smtClean="0"/>
              <a:t>Incident angular dependence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0951541" y="4540551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/>
              <a:t>SEU rate</a:t>
            </a:r>
            <a:endParaRPr kumimoji="1" lang="ja-JP" altLang="en-US" sz="8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504416" y="5849245"/>
            <a:ext cx="3583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0400">
              <a:buFont typeface="Arial" charset="0"/>
              <a:buChar char="•"/>
            </a:pPr>
            <a:r>
              <a:rPr kumimoji="1" lang="en-US" altLang="ja-JP" sz="1200" dirty="0" smtClean="0"/>
              <a:t>FPGA dependence of CRAM SEU rate was measured.</a:t>
            </a:r>
          </a:p>
          <a:p>
            <a:pPr marL="144000" indent="-140400">
              <a:buFont typeface="Arial" charset="0"/>
              <a:buChar char="•"/>
            </a:pPr>
            <a:r>
              <a:rPr lang="en-US" altLang="ja-JP" sz="1200" dirty="0" smtClean="0"/>
              <a:t>Dead time by soft errors can be suppressed by auto-recovery systems.</a:t>
            </a:r>
            <a:endParaRPr kumimoji="1" lang="ja-JP" altLang="en-US" sz="1200" dirty="0"/>
          </a:p>
        </p:txBody>
      </p:sp>
      <p:cxnSp>
        <p:nvCxnSpPr>
          <p:cNvPr id="60" name="直線コネクタ 59"/>
          <p:cNvCxnSpPr/>
          <p:nvPr/>
        </p:nvCxnSpPr>
        <p:spPr>
          <a:xfrm flipV="1">
            <a:off x="-7921" y="6773187"/>
            <a:ext cx="12204000" cy="0"/>
          </a:xfrm>
          <a:prstGeom prst="line">
            <a:avLst/>
          </a:prstGeom>
          <a:ln w="177800">
            <a:solidFill>
              <a:srgbClr val="2B1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729215" y="6660858"/>
            <a:ext cx="67297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chemeClr val="bg1"/>
                </a:solidFill>
              </a:rPr>
              <a:t>Frontier Detector for Frontier Physics: 14th Pisa Meeting on Advanced Detectors, La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Biodola</a:t>
            </a:r>
            <a:r>
              <a:rPr lang="en-US" altLang="ja-JP" sz="800" dirty="0" smtClean="0">
                <a:solidFill>
                  <a:schemeClr val="bg1"/>
                </a:solidFill>
              </a:rPr>
              <a:t>, Isola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d’Elba</a:t>
            </a:r>
            <a:r>
              <a:rPr lang="en-US" altLang="ja-JP" sz="800" dirty="0" smtClean="0">
                <a:solidFill>
                  <a:schemeClr val="bg1"/>
                </a:solidFill>
              </a:rPr>
              <a:t>, Italy, May 27th – June 2nd 2018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9055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263</Words>
  <Application>Microsoft Macintosh PowerPoint</Application>
  <PresentationFormat>ワイド画面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Helvetica</vt:lpstr>
      <vt:lpstr>Hiragino Kaku Gothic ProN</vt:lpstr>
      <vt:lpstr>Yu Gothic</vt:lpstr>
      <vt:lpstr>Yu Gothic Light</vt:lpstr>
      <vt:lpstr>Arial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15</cp:revision>
  <dcterms:created xsi:type="dcterms:W3CDTF">2018-05-24T13:57:26Z</dcterms:created>
  <dcterms:modified xsi:type="dcterms:W3CDTF">2018-05-24T18:46:15Z</dcterms:modified>
</cp:coreProperties>
</file>