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89" autoAdjust="0"/>
    <p:restoredTop sz="90090" autoAdjust="0"/>
  </p:normalViewPr>
  <p:slideViewPr>
    <p:cSldViewPr snapToGrid="0" snapToObjects="1">
      <p:cViewPr varScale="1">
        <p:scale>
          <a:sx n="131" d="100"/>
          <a:sy n="131" d="100"/>
        </p:scale>
        <p:origin x="-176" y="-9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18/05/24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18/05/24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18/05/24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18/05/24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18/05/24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18/05/24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18/05/24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18/05/24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18/05/24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18/05/24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18/05/24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18/05/24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9900" y="-3725"/>
            <a:ext cx="7706714" cy="693647"/>
          </a:xfrm>
        </p:spPr>
        <p:txBody>
          <a:bodyPr>
            <a:noAutofit/>
          </a:bodyPr>
          <a:lstStyle/>
          <a:p>
            <a:pPr algn="l"/>
            <a:r>
              <a:rPr kumimoji="1" lang="en-US" altLang="ja-JP" sz="2400" dirty="0" smtClean="0"/>
              <a:t>Development of the proton beam monitor based on the thin diamond crystal for the COMET Experiment</a:t>
            </a:r>
            <a:endParaRPr kumimoji="1" lang="ja-JP" altLang="en-US" sz="2400" dirty="0"/>
          </a:p>
        </p:txBody>
      </p:sp>
      <p:sp>
        <p:nvSpPr>
          <p:cNvPr id="3" name="サブタイトル 2"/>
          <p:cNvSpPr>
            <a:spLocks noGrp="1"/>
          </p:cNvSpPr>
          <p:nvPr>
            <p:ph type="subTitle" idx="1"/>
          </p:nvPr>
        </p:nvSpPr>
        <p:spPr>
          <a:xfrm>
            <a:off x="7903770" y="1539578"/>
            <a:ext cx="1316452" cy="694037"/>
          </a:xfrm>
        </p:spPr>
        <p:txBody>
          <a:bodyPr>
            <a:normAutofit fontScale="32500" lnSpcReduction="20000"/>
          </a:bodyPr>
          <a:lstStyle/>
          <a:p>
            <a:r>
              <a:rPr kumimoji="1" lang="en-US" altLang="ja-JP" dirty="0" err="1" smtClean="0"/>
              <a:t>Y.Fujii</a:t>
            </a:r>
            <a:r>
              <a:rPr kumimoji="1" lang="en-US" altLang="ja-JP" dirty="0" smtClean="0"/>
              <a:t>,</a:t>
            </a:r>
          </a:p>
          <a:p>
            <a:r>
              <a:rPr kumimoji="1" lang="en-US" altLang="ja-JP" dirty="0" smtClean="0"/>
              <a:t> KEK, Tsukuba, Japan</a:t>
            </a:r>
          </a:p>
          <a:p>
            <a:r>
              <a:rPr kumimoji="1" lang="en-US" altLang="ja-JP" dirty="0" err="1" smtClean="0"/>
              <a:t>yfujiI@post.kek.jp</a:t>
            </a:r>
            <a:endParaRPr kumimoji="1" lang="ja-JP" altLang="en-US" dirty="0"/>
          </a:p>
        </p:txBody>
      </p:sp>
      <p:pic>
        <p:nvPicPr>
          <p:cNvPr id="7" name="図 6"/>
          <p:cNvPicPr>
            <a:picLocks noChangeAspect="1"/>
          </p:cNvPicPr>
          <p:nvPr/>
        </p:nvPicPr>
        <p:blipFill>
          <a:blip r:embed="rId2"/>
          <a:stretch>
            <a:fillRect/>
          </a:stretch>
        </p:blipFill>
        <p:spPr>
          <a:xfrm>
            <a:off x="8031086" y="29122"/>
            <a:ext cx="1098405" cy="1497335"/>
          </a:xfrm>
          <a:prstGeom prst="rect">
            <a:avLst/>
          </a:prstGeom>
        </p:spPr>
      </p:pic>
      <p:pic>
        <p:nvPicPr>
          <p:cNvPr id="11" name="図 10" descr="スクリーンショット 2018-05-24 19.21.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096" y="777804"/>
            <a:ext cx="1653509" cy="1265649"/>
          </a:xfrm>
          <a:prstGeom prst="rect">
            <a:avLst/>
          </a:prstGeom>
        </p:spPr>
      </p:pic>
      <p:pic>
        <p:nvPicPr>
          <p:cNvPr id="4" name="図 3"/>
          <p:cNvPicPr>
            <a:picLocks noChangeAspect="1"/>
          </p:cNvPicPr>
          <p:nvPr/>
        </p:nvPicPr>
        <p:blipFill>
          <a:blip r:embed="rId4"/>
          <a:stretch>
            <a:fillRect/>
          </a:stretch>
        </p:blipFill>
        <p:spPr>
          <a:xfrm>
            <a:off x="5754840" y="777804"/>
            <a:ext cx="2276246" cy="1265650"/>
          </a:xfrm>
          <a:prstGeom prst="rect">
            <a:avLst/>
          </a:prstGeom>
        </p:spPr>
      </p:pic>
      <p:pic>
        <p:nvPicPr>
          <p:cNvPr id="9" name="図 8" descr="スクリーンショット 2018-05-24 19.08.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531" y="2564605"/>
            <a:ext cx="4072515" cy="1982470"/>
          </a:xfrm>
          <a:prstGeom prst="rect">
            <a:avLst/>
          </a:prstGeom>
        </p:spPr>
      </p:pic>
      <p:sp>
        <p:nvSpPr>
          <p:cNvPr id="12" name="テキスト ボックス 11"/>
          <p:cNvSpPr txBox="1"/>
          <p:nvPr/>
        </p:nvSpPr>
        <p:spPr>
          <a:xfrm>
            <a:off x="-1" y="668024"/>
            <a:ext cx="4160097" cy="4524314"/>
          </a:xfrm>
          <a:prstGeom prst="rect">
            <a:avLst/>
          </a:prstGeom>
          <a:noFill/>
        </p:spPr>
        <p:txBody>
          <a:bodyPr wrap="square" rtlCol="0">
            <a:spAutoFit/>
          </a:bodyPr>
          <a:lstStyle/>
          <a:p>
            <a:r>
              <a:rPr kumimoji="1" lang="en-US" altLang="ja-JP" sz="1200" dirty="0" smtClean="0"/>
              <a:t> Diamond based proton beam monitor (PBM) is quite important for COMET to search for</a:t>
            </a:r>
            <a:r>
              <a:rPr kumimoji="1" lang="en-US" altLang="ja-JP" sz="1200" dirty="0" smtClean="0"/>
              <a:t> the μ</a:t>
            </a:r>
            <a:r>
              <a:rPr kumimoji="1" lang="en-US" altLang="ja-JP" sz="1200" dirty="0"/>
              <a:t>-</a:t>
            </a:r>
            <a:r>
              <a:rPr kumimoji="1" lang="en-US" altLang="ja-JP" sz="1200" dirty="0" smtClean="0"/>
              <a:t>e  conversion with a single event sensitivity down to 10</a:t>
            </a:r>
            <a:r>
              <a:rPr kumimoji="1" lang="en-US" altLang="ja-JP" sz="1200" baseline="30000" dirty="0" smtClean="0"/>
              <a:t>-17</a:t>
            </a:r>
            <a:r>
              <a:rPr kumimoji="1" lang="en-US" altLang="ja-JP" sz="1200" dirty="0" smtClean="0"/>
              <a:t>.</a:t>
            </a:r>
          </a:p>
          <a:p>
            <a:endParaRPr kumimoji="1" lang="en-US" altLang="ja-JP" sz="1200" dirty="0" smtClean="0"/>
          </a:p>
          <a:p>
            <a:r>
              <a:rPr kumimoji="1" lang="en-US" altLang="ja-JP" sz="1200" dirty="0" smtClean="0"/>
              <a:t> Since a diamond detector is a brand new technology as for the particle detector, especially for use of the single particle identification, the prototype detector was developed to investigate its precise performance and the technical difficulties. The prototype detector consists of two single crystal diamonds with a uniform square shaped contacts, and a 200μm ultra thin ceramic PCB as shown in Figure1 and Figure2.</a:t>
            </a:r>
            <a:endParaRPr kumimoji="1" lang="en-US" altLang="ja-JP" sz="1200" dirty="0"/>
          </a:p>
          <a:p>
            <a:endParaRPr kumimoji="1" lang="en-US" altLang="ja-JP" sz="1200" dirty="0" smtClean="0"/>
          </a:p>
          <a:p>
            <a:r>
              <a:rPr kumimoji="1" lang="en-US" altLang="ja-JP" sz="1200" dirty="0" smtClean="0"/>
              <a:t> According to the measurement using an Am241 (5.5MeV α</a:t>
            </a:r>
            <a:r>
              <a:rPr kumimoji="1" lang="ja-JP" altLang="en-US" sz="1200" dirty="0" smtClean="0"/>
              <a:t>　</a:t>
            </a:r>
            <a:r>
              <a:rPr kumimoji="1" lang="en-US" altLang="ja-JP" sz="1200" dirty="0" smtClean="0"/>
              <a:t>source), the expected pulse height due to a single proton is calculated to be less than 0.4mV. Therefore the strong noise reduction is essential in order to discriminate the single proton with the prototype detector both online and offline. The measurement of the small number of protons was conducted in the winter of 2018 using this prototype at J-PARC. As a result, we successfully observed the signal due to the small number of protons as shown in Figure3 and the baseline analysis method including the offline noise reduction was developed. However, the measured noise level was around 0.15mV, and it was found that further noise reduction is necessary.</a:t>
            </a:r>
            <a:endParaRPr kumimoji="1" lang="ja-JP" altLang="en-US" sz="1200" dirty="0"/>
          </a:p>
        </p:txBody>
      </p:sp>
      <p:sp>
        <p:nvSpPr>
          <p:cNvPr id="13" name="テキスト ボックス 12"/>
          <p:cNvSpPr txBox="1"/>
          <p:nvPr/>
        </p:nvSpPr>
        <p:spPr>
          <a:xfrm>
            <a:off x="4160097" y="2010607"/>
            <a:ext cx="1594744" cy="553998"/>
          </a:xfrm>
          <a:prstGeom prst="rect">
            <a:avLst/>
          </a:prstGeom>
          <a:noFill/>
        </p:spPr>
        <p:txBody>
          <a:bodyPr wrap="square" rtlCol="0">
            <a:spAutoFit/>
          </a:bodyPr>
          <a:lstStyle/>
          <a:p>
            <a:r>
              <a:rPr kumimoji="1" lang="en-US" altLang="ja-JP" sz="1000" dirty="0" smtClean="0"/>
              <a:t>Figure1. Diamond crystals with square shaped metal contacts.</a:t>
            </a:r>
            <a:endParaRPr kumimoji="1" lang="ja-JP" altLang="en-US" sz="1000" dirty="0"/>
          </a:p>
        </p:txBody>
      </p:sp>
      <p:sp>
        <p:nvSpPr>
          <p:cNvPr id="14" name="テキスト ボックス 13"/>
          <p:cNvSpPr txBox="1"/>
          <p:nvPr/>
        </p:nvSpPr>
        <p:spPr>
          <a:xfrm>
            <a:off x="5813604" y="2004669"/>
            <a:ext cx="2217482" cy="400110"/>
          </a:xfrm>
          <a:prstGeom prst="rect">
            <a:avLst/>
          </a:prstGeom>
          <a:noFill/>
        </p:spPr>
        <p:txBody>
          <a:bodyPr wrap="square" rtlCol="0">
            <a:spAutoFit/>
          </a:bodyPr>
          <a:lstStyle/>
          <a:p>
            <a:r>
              <a:rPr kumimoji="1" lang="en-US" altLang="ja-JP" sz="1000" dirty="0" smtClean="0"/>
              <a:t>Figure2. A prototype diamond detector based on the special thin ceramic PCB.</a:t>
            </a:r>
            <a:endParaRPr kumimoji="1" lang="ja-JP" altLang="en-US" sz="1000" dirty="0"/>
          </a:p>
        </p:txBody>
      </p:sp>
      <p:sp>
        <p:nvSpPr>
          <p:cNvPr id="15" name="テキスト ボックス 14"/>
          <p:cNvSpPr txBox="1"/>
          <p:nvPr/>
        </p:nvSpPr>
        <p:spPr>
          <a:xfrm>
            <a:off x="4507531" y="4464913"/>
            <a:ext cx="4236585" cy="707886"/>
          </a:xfrm>
          <a:prstGeom prst="rect">
            <a:avLst/>
          </a:prstGeom>
          <a:noFill/>
        </p:spPr>
        <p:txBody>
          <a:bodyPr wrap="square" rtlCol="0">
            <a:spAutoFit/>
          </a:bodyPr>
          <a:lstStyle/>
          <a:p>
            <a:r>
              <a:rPr kumimoji="1" lang="en-US" altLang="ja-JP" sz="1000" dirty="0" smtClean="0"/>
              <a:t>Figure3. An example of waveforms measured by two different diamonds with a small number of protons. One is a CVD (Chemical Vapor Deposition, from Element-6) diamond and other is a HPHT (High Pressure High Temperature, from New Diamond Tech.) diamond.</a:t>
            </a:r>
            <a:endParaRPr kumimoji="1" lang="ja-JP" altLang="en-US" sz="1000" dirty="0"/>
          </a:p>
        </p:txBody>
      </p:sp>
    </p:spTree>
    <p:extLst>
      <p:ext uri="{BB962C8B-B14F-4D97-AF65-F5344CB8AC3E}">
        <p14:creationId xmlns:p14="http://schemas.microsoft.com/office/powerpoint/2010/main" val="3836679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196</TotalTime>
  <Words>217</Words>
  <Application>Microsoft Macintosh PowerPoint</Application>
  <PresentationFormat>画面に合わせる (16:9)</PresentationFormat>
  <Paragraphs>12</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Theme</vt:lpstr>
      <vt:lpstr>Development of the proton beam monitor based on the thin diamond crystal for the COMET Experiment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Fujii Yuki</cp:lastModifiedBy>
  <cp:revision>48</cp:revision>
  <dcterms:created xsi:type="dcterms:W3CDTF">2010-04-12T23:12:02Z</dcterms:created>
  <dcterms:modified xsi:type="dcterms:W3CDTF">2018-05-24T11:00:37Z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